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
  </p:notesMasterIdLst>
  <p:sldIdLst>
    <p:sldId id="256" r:id="rId2"/>
    <p:sldId id="257"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304" autoAdjust="0"/>
    <p:restoredTop sz="94692"/>
  </p:normalViewPr>
  <p:slideViewPr>
    <p:cSldViewPr snapToGrid="0">
      <p:cViewPr varScale="1">
        <p:scale>
          <a:sx n="156" d="100"/>
          <a:sy n="156" d="100"/>
        </p:scale>
        <p:origin x="2704" y="-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20CB2-3129-7E47-B68A-9F8134572F07}" type="datetimeFigureOut">
              <a:rPr lang="en-US" smtClean="0"/>
              <a:t>9/17/26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6368F-0E85-EC4E-A192-F99E54F77946}" type="slidenum">
              <a:rPr lang="en-US" smtClean="0"/>
              <a:t>‹#›</a:t>
            </a:fld>
            <a:endParaRPr lang="en-US"/>
          </a:p>
        </p:txBody>
      </p:sp>
    </p:spTree>
    <p:extLst>
      <p:ext uri="{BB962C8B-B14F-4D97-AF65-F5344CB8AC3E}">
        <p14:creationId xmlns:p14="http://schemas.microsoft.com/office/powerpoint/2010/main" val="2727505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A6368F-0E85-EC4E-A192-F99E54F77946}" type="slidenum">
              <a:rPr lang="en-US" smtClean="0"/>
              <a:t>2</a:t>
            </a:fld>
            <a:endParaRPr lang="en-US"/>
          </a:p>
        </p:txBody>
      </p:sp>
    </p:spTree>
    <p:extLst>
      <p:ext uri="{BB962C8B-B14F-4D97-AF65-F5344CB8AC3E}">
        <p14:creationId xmlns:p14="http://schemas.microsoft.com/office/powerpoint/2010/main" val="2854713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18814E-995B-7D4F-9D5A-A499F914B179}"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4273304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8814E-995B-7D4F-9D5A-A499F914B179}"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3187523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8814E-995B-7D4F-9D5A-A499F914B179}"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2627083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18814E-995B-7D4F-9D5A-A499F914B179}"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3161434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18814E-995B-7D4F-9D5A-A499F914B179}" type="datetimeFigureOut">
              <a:rPr lang="en-US" smtClean="0"/>
              <a:t>9/17/26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4096216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18814E-995B-7D4F-9D5A-A499F914B179}" type="datetimeFigureOut">
              <a:rPr lang="en-US" smtClean="0"/>
              <a:t>9/17/26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743154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8814E-995B-7D4F-9D5A-A499F914B179}" type="datetimeFigureOut">
              <a:rPr lang="en-US" smtClean="0"/>
              <a:t>9/17/26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555975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418814E-995B-7D4F-9D5A-A499F914B179}"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394909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418814E-995B-7D4F-9D5A-A499F914B179}" type="datetimeFigureOut">
              <a:rPr lang="en-US" smtClean="0"/>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377728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8814E-995B-7D4F-9D5A-A499F914B179}"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1282491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8814E-995B-7D4F-9D5A-A499F914B179}" type="datetimeFigureOut">
              <a:rPr lang="en-US" smtClean="0"/>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18BD2-E795-BC44-9430-8D29CEA3B28E}" type="slidenum">
              <a:rPr lang="en-US" smtClean="0"/>
              <a:t>‹#›</a:t>
            </a:fld>
            <a:endParaRPr lang="en-US"/>
          </a:p>
        </p:txBody>
      </p:sp>
    </p:spTree>
    <p:extLst>
      <p:ext uri="{BB962C8B-B14F-4D97-AF65-F5344CB8AC3E}">
        <p14:creationId xmlns:p14="http://schemas.microsoft.com/office/powerpoint/2010/main" val="230527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18814E-995B-7D4F-9D5A-A499F914B179}" type="datetimeFigureOut">
              <a:rPr lang="en-US" smtClean="0"/>
              <a:t>9/17/26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87B18BD2-E795-BC44-9430-8D29CEA3B28E}" type="slidenum">
              <a:rPr lang="en-US" smtClean="0"/>
              <a:t>‹#›</a:t>
            </a:fld>
            <a:endParaRPr lang="en-US"/>
          </a:p>
        </p:txBody>
      </p:sp>
    </p:spTree>
    <p:extLst>
      <p:ext uri="{BB962C8B-B14F-4D97-AF65-F5344CB8AC3E}">
        <p14:creationId xmlns:p14="http://schemas.microsoft.com/office/powerpoint/2010/main" val="8504283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jetfuelgarage.com/youtube"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D02D12-CCF5-A429-9D3B-8CE71A24E388}"/>
              </a:ext>
            </a:extLst>
          </p:cNvPr>
          <p:cNvSpPr txBox="1"/>
          <p:nvPr/>
        </p:nvSpPr>
        <p:spPr>
          <a:xfrm>
            <a:off x="152678" y="-18222"/>
            <a:ext cx="2567178" cy="553998"/>
          </a:xfrm>
          <a:prstGeom prst="rect">
            <a:avLst/>
          </a:prstGeom>
          <a:noFill/>
        </p:spPr>
        <p:txBody>
          <a:bodyPr wrap="none" rtlCol="0">
            <a:spAutoFit/>
          </a:bodyPr>
          <a:lstStyle/>
          <a:p>
            <a:r>
              <a:rPr lang="en-US" b="1" dirty="0"/>
              <a:t>Spyderman2 Socket Tool </a:t>
            </a:r>
          </a:p>
          <a:p>
            <a:r>
              <a:rPr lang="en-US" sz="1200" dirty="0"/>
              <a:t>(read before using)</a:t>
            </a:r>
            <a:endParaRPr lang="en-US" dirty="0"/>
          </a:p>
        </p:txBody>
      </p:sp>
      <p:sp>
        <p:nvSpPr>
          <p:cNvPr id="8" name="TextBox 7">
            <a:extLst>
              <a:ext uri="{FF2B5EF4-FFF2-40B4-BE49-F238E27FC236}">
                <a16:creationId xmlns:a16="http://schemas.microsoft.com/office/drawing/2014/main" id="{5F4670A4-1DD3-2956-ADFB-A6209879DC3E}"/>
              </a:ext>
            </a:extLst>
          </p:cNvPr>
          <p:cNvSpPr txBox="1"/>
          <p:nvPr/>
        </p:nvSpPr>
        <p:spPr>
          <a:xfrm>
            <a:off x="152678" y="224513"/>
            <a:ext cx="6620262" cy="461665"/>
          </a:xfrm>
          <a:prstGeom prst="rect">
            <a:avLst/>
          </a:prstGeom>
          <a:noFill/>
        </p:spPr>
        <p:txBody>
          <a:bodyPr wrap="square" rtlCol="0">
            <a:spAutoFit/>
          </a:bodyPr>
          <a:lstStyle/>
          <a:p>
            <a:endParaRPr lang="en-US" sz="1200" dirty="0"/>
          </a:p>
          <a:p>
            <a:r>
              <a:rPr lang="en-US" sz="1200" dirty="0"/>
              <a:t> </a:t>
            </a:r>
          </a:p>
        </p:txBody>
      </p:sp>
      <p:sp>
        <p:nvSpPr>
          <p:cNvPr id="9" name="TextBox 8">
            <a:extLst>
              <a:ext uri="{FF2B5EF4-FFF2-40B4-BE49-F238E27FC236}">
                <a16:creationId xmlns:a16="http://schemas.microsoft.com/office/drawing/2014/main" id="{4D91A393-EFF5-3AAF-4FA2-835010E87D63}"/>
              </a:ext>
            </a:extLst>
          </p:cNvPr>
          <p:cNvSpPr txBox="1"/>
          <p:nvPr/>
        </p:nvSpPr>
        <p:spPr>
          <a:xfrm>
            <a:off x="165011" y="535776"/>
            <a:ext cx="2554845" cy="5262979"/>
          </a:xfrm>
          <a:prstGeom prst="rect">
            <a:avLst/>
          </a:prstGeom>
          <a:noFill/>
        </p:spPr>
        <p:txBody>
          <a:bodyPr wrap="square" rtlCol="0">
            <a:spAutoFit/>
          </a:bodyPr>
          <a:lstStyle/>
          <a:p>
            <a:r>
              <a:rPr lang="en-US" sz="1200" dirty="0"/>
              <a:t>These instructions are based 718 Spyder, GTS and GT4.  RS vehicles may be slightly different.  For the overall job you’ll need a variety of standard tools in addition to this custom socket tool.  These include a car jack, flathead screw drivers, torque wrench, T-25 and T-30 screw bits, etc. (stuff you probably have already).  I found a small vice-grips also helped to grab the T-25 and T-30 bits to maneuver into tight places to remove fasteners.  To R/R the spark plugs, you’ll also need a socket ratchet, plus (shown at right) a variety of socket extensions (3”, 6”, and 12” recommended).  These will attach to the custom socket tool and allow you to snake through some pretty torturous access paths to get to the plugs.  You should also get some dielectric grease (available at any auto parts store).  Each plug has a somewhat different access situation and varying degrees-of-difficulty, but if you have these standard tools and my custom socket tool you’ll be set. </a:t>
            </a:r>
          </a:p>
        </p:txBody>
      </p:sp>
      <p:sp>
        <p:nvSpPr>
          <p:cNvPr id="10" name="TextBox 9">
            <a:extLst>
              <a:ext uri="{FF2B5EF4-FFF2-40B4-BE49-F238E27FC236}">
                <a16:creationId xmlns:a16="http://schemas.microsoft.com/office/drawing/2014/main" id="{BC15982A-A665-2F49-0C3D-89AC27B8BC6D}"/>
              </a:ext>
            </a:extLst>
          </p:cNvPr>
          <p:cNvSpPr txBox="1"/>
          <p:nvPr/>
        </p:nvSpPr>
        <p:spPr>
          <a:xfrm>
            <a:off x="165011" y="5824330"/>
            <a:ext cx="6620262" cy="4339650"/>
          </a:xfrm>
          <a:prstGeom prst="rect">
            <a:avLst/>
          </a:prstGeom>
          <a:noFill/>
        </p:spPr>
        <p:txBody>
          <a:bodyPr wrap="square" rtlCol="0">
            <a:spAutoFit/>
          </a:bodyPr>
          <a:lstStyle/>
          <a:p>
            <a:r>
              <a:rPr lang="en-US" sz="1200" dirty="0"/>
              <a:t>Before using the socket tool to remove or install plugs, insert a new plug into it and get a sense for what it feels like when the socket female hex fully engages the male hex on the plug and is held in by the magnet.  You’ll want to do as much of the installation and removal of plugs as possible using just the custom socket tool and screwing in/out by hand.  This will minimize chance of cross-threading or other damage.  Save the extensions and wrenches for just the initial breakaway torquing when removing plugs, and just the final torquing when installing plugs.  Make sure the custom socket tool hex is fully engaged (by hand) on the plug hex before and while applying torque with wrenches. </a:t>
            </a:r>
          </a:p>
          <a:p>
            <a:r>
              <a:rPr lang="en-US" sz="600" b="1" dirty="0"/>
              <a:t> </a:t>
            </a:r>
          </a:p>
          <a:p>
            <a:r>
              <a:rPr lang="en-US" sz="1200" b="1" dirty="0">
                <a:solidFill>
                  <a:srgbClr val="FF0000"/>
                </a:solidFill>
              </a:rPr>
              <a:t>Hints: </a:t>
            </a:r>
            <a:r>
              <a:rPr lang="en-US" sz="1200" dirty="0">
                <a:solidFill>
                  <a:srgbClr val="FF0000"/>
                </a:solidFill>
              </a:rPr>
              <a:t>You can save yourself some time and effort by doing spark plug change at the same time as oil change because both require jacking up car, removing underbody panels, etc.  </a:t>
            </a:r>
          </a:p>
          <a:p>
            <a:r>
              <a:rPr lang="en-US" sz="1200" dirty="0">
                <a:solidFill>
                  <a:srgbClr val="FF0000"/>
                </a:solidFill>
              </a:rPr>
              <a:t>Buy spark plugs from Suncoastparts.com (</a:t>
            </a:r>
            <a:r>
              <a:rPr lang="en-US" sz="1200" b="0" i="0" u="none" strike="noStrike" dirty="0">
                <a:solidFill>
                  <a:srgbClr val="FF0000"/>
                </a:solidFill>
                <a:effectLst/>
              </a:rPr>
              <a:t>SKU: SKU718GTPLUGS</a:t>
            </a:r>
            <a:r>
              <a:rPr lang="en-US" sz="1200" dirty="0">
                <a:solidFill>
                  <a:srgbClr val="FF0000"/>
                </a:solidFill>
              </a:rPr>
              <a:t>, for non-RS, </a:t>
            </a:r>
            <a:r>
              <a:rPr lang="en-US" sz="1200" b="0" i="0" u="none" strike="noStrike" dirty="0">
                <a:solidFill>
                  <a:srgbClr val="FF0000"/>
                </a:solidFill>
                <a:effectLst/>
              </a:rPr>
              <a:t> identical to OEM plugs)</a:t>
            </a:r>
            <a:endParaRPr lang="en-US" sz="1200" dirty="0">
              <a:solidFill>
                <a:srgbClr val="FF0000"/>
              </a:solidFill>
            </a:endParaRPr>
          </a:p>
          <a:p>
            <a:endParaRPr lang="en-US" sz="600" dirty="0"/>
          </a:p>
          <a:p>
            <a:r>
              <a:rPr lang="en-US" sz="1200" dirty="0"/>
              <a:t>Access is tight in there, but with the right tools and a little patience you’ll </a:t>
            </a:r>
            <a:r>
              <a:rPr lang="en-US" sz="1200" dirty="0" err="1"/>
              <a:t>get’er</a:t>
            </a:r>
            <a:r>
              <a:rPr lang="en-US" sz="1200" dirty="0"/>
              <a:t> done. See step-by-step procedure on the back.  I suggest briefly reading the entire procedure before starting.  Also, I highly recommend watching the great video available here on how to plugs on 718 4.0 engines:</a:t>
            </a:r>
          </a:p>
          <a:p>
            <a:r>
              <a:rPr lang="en-US" sz="1200" dirty="0">
                <a:hlinkClick r:id="rId2"/>
              </a:rPr>
              <a:t>https://www.jetfuelgarage.com/youtube</a:t>
            </a:r>
            <a:r>
              <a:rPr lang="en-US" sz="1200" dirty="0"/>
              <a:t> </a:t>
            </a:r>
          </a:p>
          <a:p>
            <a:endParaRPr lang="en-US" sz="1200" dirty="0"/>
          </a:p>
          <a:p>
            <a:r>
              <a:rPr lang="en-US" sz="1200" dirty="0"/>
              <a:t>Congrats in advance on accomplishing this job. </a:t>
            </a:r>
          </a:p>
          <a:p>
            <a:endParaRPr lang="en-US" sz="1200" dirty="0"/>
          </a:p>
          <a:p>
            <a:r>
              <a:rPr lang="en-US" sz="1200" dirty="0"/>
              <a:t> </a:t>
            </a:r>
          </a:p>
          <a:p>
            <a:endParaRPr lang="en-US" sz="1200" dirty="0"/>
          </a:p>
          <a:p>
            <a:endParaRPr lang="en-US" sz="1200" dirty="0"/>
          </a:p>
          <a:p>
            <a:endParaRPr lang="en-US" sz="1200" dirty="0"/>
          </a:p>
          <a:p>
            <a:endParaRPr lang="en-US" sz="1200" dirty="0"/>
          </a:p>
        </p:txBody>
      </p:sp>
      <p:grpSp>
        <p:nvGrpSpPr>
          <p:cNvPr id="6" name="Group 5">
            <a:extLst>
              <a:ext uri="{FF2B5EF4-FFF2-40B4-BE49-F238E27FC236}">
                <a16:creationId xmlns:a16="http://schemas.microsoft.com/office/drawing/2014/main" id="{C4B69D10-37B3-ECB2-7E87-9C9ADCBB84B1}"/>
              </a:ext>
            </a:extLst>
          </p:cNvPr>
          <p:cNvGrpSpPr/>
          <p:nvPr/>
        </p:nvGrpSpPr>
        <p:grpSpPr>
          <a:xfrm>
            <a:off x="2852971" y="1925"/>
            <a:ext cx="4005030" cy="5702239"/>
            <a:chOff x="4562627" y="0"/>
            <a:chExt cx="2295373" cy="2869304"/>
          </a:xfrm>
        </p:grpSpPr>
        <p:pic>
          <p:nvPicPr>
            <p:cNvPr id="3" name="Picture 2">
              <a:extLst>
                <a:ext uri="{FF2B5EF4-FFF2-40B4-BE49-F238E27FC236}">
                  <a16:creationId xmlns:a16="http://schemas.microsoft.com/office/drawing/2014/main" id="{3E630301-F07C-BC09-D5DD-97EC8645B78F}"/>
                </a:ext>
              </a:extLst>
            </p:cNvPr>
            <p:cNvPicPr>
              <a:picLocks noChangeAspect="1"/>
            </p:cNvPicPr>
            <p:nvPr/>
          </p:nvPicPr>
          <p:blipFill rotWithShape="1">
            <a:blip r:embed="rId3"/>
            <a:srcRect t="4658" r="9148" b="10371"/>
            <a:stretch/>
          </p:blipFill>
          <p:spPr>
            <a:xfrm>
              <a:off x="4562627" y="0"/>
              <a:ext cx="2295373" cy="2862376"/>
            </a:xfrm>
            <a:prstGeom prst="rect">
              <a:avLst/>
            </a:prstGeom>
          </p:spPr>
        </p:pic>
        <p:pic>
          <p:nvPicPr>
            <p:cNvPr id="5" name="Picture 4">
              <a:extLst>
                <a:ext uri="{FF2B5EF4-FFF2-40B4-BE49-F238E27FC236}">
                  <a16:creationId xmlns:a16="http://schemas.microsoft.com/office/drawing/2014/main" id="{E9BA55AB-7BA2-8EFE-D786-EBB36AC0AE2D}"/>
                </a:ext>
              </a:extLst>
            </p:cNvPr>
            <p:cNvPicPr>
              <a:picLocks noChangeAspect="1"/>
            </p:cNvPicPr>
            <p:nvPr/>
          </p:nvPicPr>
          <p:blipFill>
            <a:blip r:embed="rId4"/>
            <a:stretch>
              <a:fillRect/>
            </a:stretch>
          </p:blipFill>
          <p:spPr>
            <a:xfrm>
              <a:off x="4562627" y="1550882"/>
              <a:ext cx="645477" cy="1318422"/>
            </a:xfrm>
            <a:prstGeom prst="rect">
              <a:avLst/>
            </a:prstGeom>
          </p:spPr>
        </p:pic>
        <p:pic>
          <p:nvPicPr>
            <p:cNvPr id="2" name="Picture 1">
              <a:extLst>
                <a:ext uri="{FF2B5EF4-FFF2-40B4-BE49-F238E27FC236}">
                  <a16:creationId xmlns:a16="http://schemas.microsoft.com/office/drawing/2014/main" id="{9A9C152B-58FD-B649-1EA3-61B4DF90D569}"/>
                </a:ext>
              </a:extLst>
            </p:cNvPr>
            <p:cNvPicPr>
              <a:picLocks noChangeAspect="1"/>
            </p:cNvPicPr>
            <p:nvPr/>
          </p:nvPicPr>
          <p:blipFill rotWithShape="1">
            <a:blip r:embed="rId3"/>
            <a:srcRect l="20134" t="17972" r="66447" b="76338"/>
            <a:stretch/>
          </p:blipFill>
          <p:spPr>
            <a:xfrm>
              <a:off x="5040250" y="210658"/>
              <a:ext cx="412899" cy="233443"/>
            </a:xfrm>
            <a:prstGeom prst="rect">
              <a:avLst/>
            </a:prstGeom>
          </p:spPr>
        </p:pic>
      </p:grpSp>
      <p:pic>
        <p:nvPicPr>
          <p:cNvPr id="7" name="Picture 6">
            <a:extLst>
              <a:ext uri="{FF2B5EF4-FFF2-40B4-BE49-F238E27FC236}">
                <a16:creationId xmlns:a16="http://schemas.microsoft.com/office/drawing/2014/main" id="{D2B51DC3-BB84-0D82-3906-E877088E289A}"/>
              </a:ext>
            </a:extLst>
          </p:cNvPr>
          <p:cNvPicPr>
            <a:picLocks noChangeAspect="1"/>
          </p:cNvPicPr>
          <p:nvPr/>
        </p:nvPicPr>
        <p:blipFill>
          <a:blip r:embed="rId5"/>
          <a:stretch>
            <a:fillRect/>
          </a:stretch>
        </p:blipFill>
        <p:spPr>
          <a:xfrm>
            <a:off x="6113844" y="305293"/>
            <a:ext cx="659096" cy="2069340"/>
          </a:xfrm>
          <a:prstGeom prst="rect">
            <a:avLst/>
          </a:prstGeom>
        </p:spPr>
      </p:pic>
      <p:pic>
        <p:nvPicPr>
          <p:cNvPr id="12" name="Picture 11">
            <a:extLst>
              <a:ext uri="{FF2B5EF4-FFF2-40B4-BE49-F238E27FC236}">
                <a16:creationId xmlns:a16="http://schemas.microsoft.com/office/drawing/2014/main" id="{CD19BF74-961E-CA25-A063-8672AB8814CC}"/>
              </a:ext>
            </a:extLst>
          </p:cNvPr>
          <p:cNvPicPr>
            <a:picLocks noChangeAspect="1"/>
          </p:cNvPicPr>
          <p:nvPr/>
        </p:nvPicPr>
        <p:blipFill>
          <a:blip r:embed="rId6"/>
          <a:stretch>
            <a:fillRect/>
          </a:stretch>
        </p:blipFill>
        <p:spPr>
          <a:xfrm>
            <a:off x="2852971" y="8450035"/>
            <a:ext cx="355151" cy="355151"/>
          </a:xfrm>
          <a:prstGeom prst="rect">
            <a:avLst/>
          </a:prstGeom>
        </p:spPr>
      </p:pic>
    </p:spTree>
    <p:extLst>
      <p:ext uri="{BB962C8B-B14F-4D97-AF65-F5344CB8AC3E}">
        <p14:creationId xmlns:p14="http://schemas.microsoft.com/office/powerpoint/2010/main" val="1071624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057E614-7F16-B6AE-6F31-46B7984DEBA3}"/>
              </a:ext>
            </a:extLst>
          </p:cNvPr>
          <p:cNvSpPr txBox="1"/>
          <p:nvPr/>
        </p:nvSpPr>
        <p:spPr>
          <a:xfrm>
            <a:off x="57875" y="57875"/>
            <a:ext cx="6742250" cy="9402574"/>
          </a:xfrm>
          <a:prstGeom prst="rect">
            <a:avLst/>
          </a:prstGeom>
          <a:noFill/>
        </p:spPr>
        <p:txBody>
          <a:bodyPr wrap="square">
            <a:spAutoFit/>
          </a:bodyPr>
          <a:lstStyle/>
          <a:p>
            <a:pPr marL="0" marR="0">
              <a:spcBef>
                <a:spcPts val="0"/>
              </a:spcBef>
              <a:spcAft>
                <a:spcPts val="0"/>
              </a:spcAft>
            </a:pPr>
            <a:r>
              <a:rPr lang="en-US" sz="1100" b="1" u="sng" dirty="0" err="1">
                <a:effectLst/>
                <a:latin typeface="Calibri" panose="020F0502020204030204" pitchFamily="34" charset="0"/>
                <a:ea typeface="Calibri" panose="020F0502020204030204" pitchFamily="34" charset="0"/>
                <a:cs typeface="Times New Roman" panose="02020603050405020304" pitchFamily="18" charset="0"/>
              </a:rPr>
              <a:t>Spyderman’s</a:t>
            </a:r>
            <a:r>
              <a:rPr lang="en-US" sz="1100" b="1" u="sng" dirty="0">
                <a:effectLst/>
                <a:latin typeface="Calibri" panose="020F0502020204030204" pitchFamily="34" charset="0"/>
                <a:ea typeface="Calibri" panose="020F0502020204030204" pitchFamily="34" charset="0"/>
                <a:cs typeface="Times New Roman" panose="02020603050405020304" pitchFamily="18" charset="0"/>
              </a:rPr>
              <a:t> 718 Spyder Spark Plug Change Procedure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Jack up entire car if possible (I used a QuickJack).  If you only jack up 1 tire at a time you may skip Step 2.  </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I did the following underbody panel removals because I was also changing the oil.  It made access to the plugs easier.  You can also do it without removing these underbody panels, but access is slightly more difficult. </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Remove lug bolts and one of the rear wheels/tires.  Most lug bolts require a 19 mm socket.  Each tire has one lug bolt with a special head.  The tool to engage that head can be found in the OEM tool kit in the frunk.  </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Remove the plastic shield just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fwd</a:t>
            </a:r>
            <a:r>
              <a:rPr lang="en-US" sz="1100" dirty="0">
                <a:effectLst/>
                <a:latin typeface="Calibri" panose="020F0502020204030204" pitchFamily="34" charset="0"/>
                <a:ea typeface="Calibri" panose="020F0502020204030204" pitchFamily="34" charset="0"/>
                <a:cs typeface="Times New Roman" panose="02020603050405020304" pitchFamily="18" charset="0"/>
              </a:rPr>
              <a:t> of the wheel in the wheel well – (qty 2) 10 mm nuts &amp; (qty 4) T-25 and/or T-30 screws, one of which is on the underside.</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Remove the shiny heat shield/cover (forward and inboard of the wheel) that hide the spark plugs -  (qty 3) T-30 screws.  Note that there </a:t>
            </a:r>
            <a:r>
              <a:rPr lang="en-US" sz="1100" dirty="0">
                <a:latin typeface="Calibri" panose="020F0502020204030204" pitchFamily="34" charset="0"/>
                <a:ea typeface="Calibri" panose="020F0502020204030204" pitchFamily="34" charset="0"/>
                <a:cs typeface="Times New Roman" panose="02020603050405020304" pitchFamily="18" charset="0"/>
              </a:rPr>
              <a:t>is </a:t>
            </a:r>
            <a:r>
              <a:rPr lang="en-US" sz="1100" dirty="0">
                <a:effectLst/>
                <a:latin typeface="Calibri" panose="020F0502020204030204" pitchFamily="34" charset="0"/>
                <a:ea typeface="Calibri" panose="020F0502020204030204" pitchFamily="34" charset="0"/>
                <a:cs typeface="Times New Roman" panose="02020603050405020304" pitchFamily="18" charset="0"/>
              </a:rPr>
              <a:t>an upper and a lower shield, but you only need to remove the upper.  Leave the lower in place.  After you get the 3 screws out and as you start to remove the heat shield you’ll notice it is connected via 2 clips to a wire hidden behind it.  Simply push the wire upwards next to the two clips and the shield will come free of the wire and can be removed.  </a:t>
            </a:r>
          </a:p>
          <a:p>
            <a:pPr marL="342900" marR="0" lvl="0" indent="-342900">
              <a:spcBef>
                <a:spcPts val="0"/>
              </a:spcBef>
              <a:spcAft>
                <a:spcPts val="0"/>
              </a:spcAft>
              <a:buFont typeface="+mj-lt"/>
              <a:buAutoNum type="arabicPeriod"/>
            </a:pPr>
            <a:r>
              <a:rPr lang="en-US" sz="1100" dirty="0">
                <a:latin typeface="Calibri" panose="020F0502020204030204" pitchFamily="34" charset="0"/>
                <a:ea typeface="Calibri" panose="020F0502020204030204" pitchFamily="34" charset="0"/>
                <a:cs typeface="Times New Roman" panose="02020603050405020304" pitchFamily="18" charset="0"/>
              </a:rPr>
              <a:t>Y</a:t>
            </a:r>
            <a:r>
              <a:rPr lang="en-US" sz="1100" dirty="0">
                <a:effectLst/>
                <a:latin typeface="Calibri" panose="020F0502020204030204" pitchFamily="34" charset="0"/>
                <a:ea typeface="Calibri" panose="020F0502020204030204" pitchFamily="34" charset="0"/>
                <a:cs typeface="Times New Roman" panose="02020603050405020304" pitchFamily="18" charset="0"/>
              </a:rPr>
              <a:t>ou can cut up your hands pretty bad doing this next part, mainly because there is a surface just a few inches outboard of the Spark Plug/Ignition coil boots that has a surface coating that has a very sharp/rough texture.  Some people recommended gloves, but I found gloves to be too restricting to maneuver my hands in the tight areas.  Others recommended sanding off the rough areas.  I simply covered the area with a few pieces of duct tape, and that saved some blood while doing the passenger’s side.  I got many small cuts doing the driver’s side (first).  Remember to remove the tape at the end.  </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There is a T-30 head screw securing each of the three Spark Plug/Ignition coil boots on each side of the engine.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Untorque</a:t>
            </a:r>
            <a:r>
              <a:rPr lang="en-US" sz="1100" dirty="0">
                <a:effectLst/>
                <a:latin typeface="Calibri" panose="020F0502020204030204" pitchFamily="34" charset="0"/>
                <a:ea typeface="Calibri" panose="020F0502020204030204" pitchFamily="34" charset="0"/>
                <a:cs typeface="Times New Roman" panose="02020603050405020304" pitchFamily="18" charset="0"/>
              </a:rPr>
              <a:t> the screw until you can turn it by hand, then keep unscrewing it until it suddenly pulls out ¼ to ½ inch.  It will then be completely out of the hole threads but remain captured by the boot.  If you keep unscrewing after it pulls out it can become loose of the boot and can be lost.  </a:t>
            </a:r>
          </a:p>
          <a:p>
            <a:pPr marL="342900" marR="0" lvl="0" indent="-342900">
              <a:spcBef>
                <a:spcPts val="0"/>
              </a:spcBef>
              <a:spcAft>
                <a:spcPts val="0"/>
              </a:spcAft>
              <a:buFont typeface="+mj-lt"/>
              <a:buAutoNum type="arabicPeriod"/>
            </a:pPr>
            <a:r>
              <a:rPr lang="en-US" sz="1100" dirty="0">
                <a:latin typeface="Calibri" panose="020F0502020204030204" pitchFamily="34" charset="0"/>
                <a:ea typeface="Calibri" panose="020F0502020204030204" pitchFamily="34" charset="0"/>
                <a:cs typeface="Times New Roman" panose="02020603050405020304" pitchFamily="18" charset="0"/>
              </a:rPr>
              <a:t>P</a:t>
            </a:r>
            <a:r>
              <a:rPr lang="en-US" sz="1100" dirty="0">
                <a:effectLst/>
                <a:latin typeface="Calibri" panose="020F0502020204030204" pitchFamily="34" charset="0"/>
                <a:ea typeface="Calibri" panose="020F0502020204030204" pitchFamily="34" charset="0"/>
                <a:cs typeface="Times New Roman" panose="02020603050405020304" pitchFamily="18" charset="0"/>
              </a:rPr>
              <a:t>ull (wiggle back and forth and pull firmly) the coil boot outward and off the spark plug.  </a:t>
            </a:r>
            <a:r>
              <a:rPr lang="en-US" sz="1100" dirty="0">
                <a:latin typeface="Calibri" panose="020F0502020204030204" pitchFamily="34" charset="0"/>
                <a:ea typeface="Calibri" panose="020F0502020204030204" pitchFamily="34" charset="0"/>
                <a:cs typeface="Times New Roman" panose="02020603050405020304" pitchFamily="18" charset="0"/>
              </a:rPr>
              <a:t>Leave </a:t>
            </a:r>
            <a:r>
              <a:rPr lang="en-US" sz="1100" dirty="0">
                <a:effectLst/>
                <a:latin typeface="Calibri" panose="020F0502020204030204" pitchFamily="34" charset="0"/>
                <a:ea typeface="Calibri" panose="020F0502020204030204" pitchFamily="34" charset="0"/>
                <a:cs typeface="Times New Roman" panose="02020603050405020304" pitchFamily="18" charset="0"/>
              </a:rPr>
              <a:t>it connected to the electrical harness, and push it out of the way.  </a:t>
            </a:r>
            <a:r>
              <a:rPr lang="en-US" sz="11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This should give you adequate access to the spark plug, and if so you can skip steps 9 and 10.  </a:t>
            </a:r>
            <a:r>
              <a:rPr lang="en-US" sz="1100" dirty="0">
                <a:latin typeface="Calibri" panose="020F0502020204030204" pitchFamily="34" charset="0"/>
                <a:ea typeface="Calibri" panose="020F0502020204030204" pitchFamily="34" charset="0"/>
                <a:cs typeface="Times New Roman" panose="02020603050405020304" pitchFamily="18" charset="0"/>
              </a:rPr>
              <a:t>If you want or need to detach the coil from the harness for better access, or to change the coils also, perform steps 9 and 10.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Unplug the boot connector.  To do this, use a small flathead screwdriver to push the yellow clip in the forward direction until it clicks forward.  Then push in on the black clip that is just aft of the yellow clip and wiggle back and forth and pull firmly to separate the connector. This is probably the hardest part of the entire process, and it can take a bit of finesse to get the plug to come apart.  </a:t>
            </a:r>
          </a:p>
          <a:p>
            <a:pPr marL="342900" marR="0" lvl="0" indent="-342900">
              <a:spcBef>
                <a:spcPts val="0"/>
              </a:spcBef>
              <a:spcAft>
                <a:spcPts val="0"/>
              </a:spcAft>
              <a:buFont typeface="+mj-lt"/>
              <a:buAutoNum type="arabicPeriod"/>
            </a:pPr>
            <a:r>
              <a:rPr lang="en-US"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Remove the Spark Plug/Ignition coil boot – after it is unplugged from the boot connector it should pull out easily.</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Use my socket tool with extensions as required to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untorque</a:t>
            </a:r>
            <a:r>
              <a:rPr lang="en-US" sz="1100" dirty="0">
                <a:effectLst/>
                <a:latin typeface="Calibri" panose="020F0502020204030204" pitchFamily="34" charset="0"/>
                <a:ea typeface="Calibri" panose="020F0502020204030204" pitchFamily="34" charset="0"/>
                <a:cs typeface="Times New Roman" panose="02020603050405020304" pitchFamily="18" charset="0"/>
              </a:rPr>
              <a:t> and remove spark plug.  A few notes on this:</a:t>
            </a:r>
          </a:p>
          <a:p>
            <a:pPr marL="742950" marR="0" lvl="1" indent="-285750">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spark plug is deep in the hole.  When the socket engages the plug hex, the inboard socket face will be ~ 5” inboard from the outer edge of the hole. </a:t>
            </a:r>
          </a:p>
          <a:p>
            <a:pPr marL="742950" marR="0" lvl="1" indent="-285750">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There are lots of threads on the plug to unscrew (look at one of your new plugs to see how many).  Unscrew by hand after breaking free so you can tactilely feel when the threads are out of the hole.  Pull the plug out carefully so it stays in the socket on its way out.  </a:t>
            </a:r>
          </a:p>
          <a:p>
            <a:pPr marL="742950" marR="0" lvl="1" indent="-285750">
              <a:spcBef>
                <a:spcPts val="0"/>
              </a:spcBef>
              <a:spcAft>
                <a:spcPts val="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The outer wall of the hole is not in straight alignment with the axis of the plug, hence the need for a swivel.</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Add a small amount of dielectric grease to the white cylindrical part of the new spark plug.  I just put on a very thin layer of standard dielectric grease.  Note – I bought new plugs from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Suncoastparts.com</a:t>
            </a:r>
            <a:r>
              <a:rPr lang="en-US" sz="1100" dirty="0">
                <a:effectLst/>
                <a:latin typeface="Calibri" panose="020F0502020204030204" pitchFamily="34" charset="0"/>
                <a:ea typeface="Calibri" panose="020F0502020204030204" pitchFamily="34" charset="0"/>
                <a:cs typeface="Times New Roman" panose="02020603050405020304" pitchFamily="18" charset="0"/>
              </a:rPr>
              <a:t>.  Gaps came preset.  You can get dielectric grease from any auto parts store.  </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Install the new plug.  Torque to 15 N-M</a:t>
            </a:r>
            <a:r>
              <a:rPr lang="en-US" sz="1100" dirty="0">
                <a:latin typeface="Calibri" panose="020F0502020204030204" pitchFamily="34" charset="0"/>
                <a:ea typeface="Calibri" panose="020F0502020204030204" pitchFamily="34" charset="0"/>
                <a:cs typeface="Times New Roman" panose="02020603050405020304" pitchFamily="18" charset="0"/>
              </a:rPr>
              <a:t> (11 ft-</a:t>
            </a:r>
            <a:r>
              <a:rPr lang="en-US" sz="1100" dirty="0" err="1">
                <a:latin typeface="Calibri" panose="020F0502020204030204" pitchFamily="34" charset="0"/>
                <a:ea typeface="Calibri" panose="020F0502020204030204" pitchFamily="34" charset="0"/>
                <a:cs typeface="Times New Roman" panose="02020603050405020304" pitchFamily="18" charset="0"/>
              </a:rPr>
              <a:t>lbs</a:t>
            </a:r>
            <a:r>
              <a:rPr lang="en-US" sz="1100" dirty="0">
                <a:latin typeface="Calibri" panose="020F0502020204030204" pitchFamily="34" charset="0"/>
                <a:ea typeface="Calibri" panose="020F0502020204030204" pitchFamily="34" charset="0"/>
                <a:cs typeface="Times New Roman" panose="02020603050405020304" pitchFamily="18" charset="0"/>
              </a:rPr>
              <a:t>) for non-RS plugs.  RS plugs have larger threads so larger torque is appropriate.  I could not find exact spec value but suggest 23 N-M ( 17 ft-</a:t>
            </a:r>
            <a:r>
              <a:rPr lang="en-US" sz="1100" dirty="0" err="1">
                <a:latin typeface="Calibri" panose="020F0502020204030204" pitchFamily="34" charset="0"/>
                <a:ea typeface="Calibri" panose="020F0502020204030204" pitchFamily="34" charset="0"/>
                <a:cs typeface="Times New Roman" panose="02020603050405020304" pitchFamily="18" charset="0"/>
              </a:rPr>
              <a:t>lbs</a:t>
            </a:r>
            <a:r>
              <a:rPr lang="en-US" sz="1100" dirty="0">
                <a:latin typeface="Calibri" panose="020F0502020204030204" pitchFamily="34" charset="0"/>
                <a:ea typeface="Calibri" panose="020F0502020204030204" pitchFamily="34" charset="0"/>
                <a:cs typeface="Times New Roman" panose="02020603050405020304" pitchFamily="18" charset="0"/>
              </a:rPr>
              <a:t>).  RS users should confirm.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Reinstall ignition coil boot and screw. </a:t>
            </a:r>
            <a:r>
              <a:rPr lang="en-US" sz="1100" dirty="0">
                <a:latin typeface="Calibri" panose="020F0502020204030204" pitchFamily="34" charset="0"/>
                <a:ea typeface="Calibri" panose="020F0502020204030204" pitchFamily="34" charset="0"/>
                <a:cs typeface="Times New Roman" panose="02020603050405020304" pitchFamily="18" charset="0"/>
              </a:rPr>
              <a:t>I just snugged it but specified t</a:t>
            </a:r>
            <a:r>
              <a:rPr lang="en-US" sz="1100" dirty="0">
                <a:effectLst/>
                <a:latin typeface="Calibri" panose="020F0502020204030204" pitchFamily="34" charset="0"/>
                <a:ea typeface="Calibri" panose="020F0502020204030204" pitchFamily="34" charset="0"/>
                <a:cs typeface="Times New Roman" panose="02020603050405020304" pitchFamily="18" charset="0"/>
              </a:rPr>
              <a:t>orque is 10 N-M (7 ft-</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lbs</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Repeat 5 more times on other plugs.  </a:t>
            </a:r>
          </a:p>
          <a:p>
            <a:pPr marL="342900" marR="0" lvl="0" indent="-342900">
              <a:spcBef>
                <a:spcPts val="0"/>
              </a:spcBef>
              <a:spcAft>
                <a:spcPts val="0"/>
              </a:spcAft>
              <a:buFont typeface="+mj-lt"/>
              <a:buAutoNum type="arabicPeriod"/>
            </a:pPr>
            <a:r>
              <a:rPr lang="en-US" sz="1100" dirty="0">
                <a:latin typeface="Calibri" panose="020F0502020204030204" pitchFamily="34" charset="0"/>
                <a:ea typeface="Calibri" panose="020F0502020204030204" pitchFamily="34" charset="0"/>
                <a:cs typeface="Times New Roman" panose="02020603050405020304" pitchFamily="18" charset="0"/>
              </a:rPr>
              <a:t>When reinstalling Heat shield, remember to reattach the wire to the clips on backside of heat shield.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mj-lt"/>
              <a:buAutoNum type="arabicPeriod"/>
            </a:pPr>
            <a:r>
              <a:rPr lang="en-US" sz="1100" dirty="0">
                <a:latin typeface="Calibri" panose="020F0502020204030204" pitchFamily="34" charset="0"/>
                <a:ea typeface="Calibri" panose="020F0502020204030204" pitchFamily="34" charset="0"/>
                <a:cs typeface="Times New Roman" panose="02020603050405020304" pitchFamily="18" charset="0"/>
              </a:rPr>
              <a:t>When reinstalling Heat shield screws, I just snugged them but specified t</a:t>
            </a:r>
            <a:r>
              <a:rPr lang="en-US" sz="1100" dirty="0">
                <a:effectLst/>
                <a:latin typeface="Calibri" panose="020F0502020204030204" pitchFamily="34" charset="0"/>
                <a:ea typeface="Calibri" panose="020F0502020204030204" pitchFamily="34" charset="0"/>
                <a:cs typeface="Times New Roman" panose="02020603050405020304" pitchFamily="18" charset="0"/>
              </a:rPr>
              <a:t>orque is 3.5 N-M</a:t>
            </a:r>
            <a:r>
              <a:rPr lang="en-US" sz="1100" dirty="0">
                <a:latin typeface="Calibri" panose="020F0502020204030204" pitchFamily="34" charset="0"/>
                <a:ea typeface="Calibri" panose="020F0502020204030204" pitchFamily="34" charset="0"/>
                <a:cs typeface="Times New Roman" panose="02020603050405020304" pitchFamily="18" charset="0"/>
              </a:rPr>
              <a:t>  (2.6 ft-</a:t>
            </a:r>
            <a:r>
              <a:rPr lang="en-US" sz="1100" dirty="0" err="1">
                <a:latin typeface="Calibri" panose="020F0502020204030204" pitchFamily="34" charset="0"/>
                <a:ea typeface="Calibri" panose="020F0502020204030204" pitchFamily="34" charset="0"/>
                <a:cs typeface="Times New Roman" panose="02020603050405020304" pitchFamily="18" charset="0"/>
              </a:rPr>
              <a:t>lbs</a:t>
            </a:r>
            <a:r>
              <a:rPr lang="en-US" sz="1100" dirty="0">
                <a:latin typeface="Calibri" panose="020F0502020204030204" pitchFamily="34" charset="0"/>
                <a:ea typeface="Calibri" panose="020F0502020204030204" pitchFamily="34" charset="0"/>
                <a:cs typeface="Times New Roman" panose="02020603050405020304" pitchFamily="18" charset="0"/>
              </a:rPr>
              <a:t>)</a:t>
            </a:r>
          </a:p>
          <a:p>
            <a:pPr marL="342900" indent="-342900">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Remember to remove any tape you may have added to protect your hands.  Reinstall removed shields.  </a:t>
            </a:r>
          </a:p>
          <a:p>
            <a:pPr marL="342900" indent="-342900">
              <a:buFont typeface="+mj-lt"/>
              <a:buAutoNum type="arabicPeriod"/>
            </a:pPr>
            <a:r>
              <a:rPr lang="en-US" sz="1100" dirty="0">
                <a:latin typeface="Calibri" panose="020F0502020204030204" pitchFamily="34" charset="0"/>
                <a:ea typeface="Calibri" panose="020F0502020204030204" pitchFamily="34" charset="0"/>
                <a:cs typeface="Times New Roman" panose="02020603050405020304" pitchFamily="18" charset="0"/>
              </a:rPr>
              <a:t>After you get all the plugs done and wheels back on, pat yourself on the back for a job well done!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35323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11491</TotalTime>
  <Words>1498</Words>
  <Application>Microsoft Macintosh PowerPoint</Application>
  <PresentationFormat>On-screen Show (4:3)</PresentationFormat>
  <Paragraphs>42</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Arend</dc:creator>
  <cp:lastModifiedBy>Microsoft Office User</cp:lastModifiedBy>
  <cp:revision>30</cp:revision>
  <cp:lastPrinted>2026-01-13T16:21:31Z</cp:lastPrinted>
  <dcterms:created xsi:type="dcterms:W3CDTF">2025-04-07T03:27:05Z</dcterms:created>
  <dcterms:modified xsi:type="dcterms:W3CDTF">2026-09-17T20:56:28Z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394359d-8297-4299-ba2b-ac921785d8c0_Enabled">
    <vt:lpwstr>true</vt:lpwstr>
  </property>
  <property fmtid="{D5CDD505-2E9C-101B-9397-08002B2CF9AE}" pid="3" name="MSIP_Label_a394359d-8297-4299-ba2b-ac921785d8c0_SetDate">
    <vt:lpwstr>2026-02-09T19:00:25Z</vt:lpwstr>
  </property>
  <property fmtid="{D5CDD505-2E9C-101B-9397-08002B2CF9AE}" pid="4" name="MSIP_Label_a394359d-8297-4299-ba2b-ac921785d8c0_Method">
    <vt:lpwstr>Standard</vt:lpwstr>
  </property>
  <property fmtid="{D5CDD505-2E9C-101B-9397-08002B2CF9AE}" pid="5" name="MSIP_Label_a394359d-8297-4299-ba2b-ac921785d8c0_Name">
    <vt:lpwstr>defa4170-0d19-0005-0004-bc88714345d2</vt:lpwstr>
  </property>
  <property fmtid="{D5CDD505-2E9C-101B-9397-08002B2CF9AE}" pid="6" name="MSIP_Label_a394359d-8297-4299-ba2b-ac921785d8c0_SiteId">
    <vt:lpwstr>412e2ce1-3e97-4008-a566-38c57582e2b1</vt:lpwstr>
  </property>
  <property fmtid="{D5CDD505-2E9C-101B-9397-08002B2CF9AE}" pid="7" name="MSIP_Label_a394359d-8297-4299-ba2b-ac921785d8c0_ActionId">
    <vt:lpwstr>d328c595-0d22-48f3-809a-6968aba490a2</vt:lpwstr>
  </property>
  <property fmtid="{D5CDD505-2E9C-101B-9397-08002B2CF9AE}" pid="8" name="MSIP_Label_a394359d-8297-4299-ba2b-ac921785d8c0_ContentBits">
    <vt:lpwstr>0</vt:lpwstr>
  </property>
  <property fmtid="{D5CDD505-2E9C-101B-9397-08002B2CF9AE}" pid="9" name="MSIP_Label_a394359d-8297-4299-ba2b-ac921785d8c0_Tag">
    <vt:lpwstr>10, 3, 0, 1</vt:lpwstr>
  </property>
</Properties>
</file>